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"/>
  </p:notesMasterIdLst>
  <p:sldIdLst>
    <p:sldId id="436" r:id="rId2"/>
    <p:sldId id="453" r:id="rId3"/>
    <p:sldId id="454" r:id="rId4"/>
    <p:sldId id="460" r:id="rId5"/>
    <p:sldId id="391" r:id="rId6"/>
    <p:sldId id="455" r:id="rId7"/>
    <p:sldId id="459" r:id="rId8"/>
  </p:sldIdLst>
  <p:sldSz cx="12192000" cy="6858000"/>
  <p:notesSz cx="6808788" cy="9940925"/>
  <p:embeddedFontLst>
    <p:embeddedFont>
      <p:font typeface="Tahoma" pitchFamily="34" charset="0"/>
      <p:regular r:id="rId10"/>
      <p:bold r:id="rId11"/>
    </p:embeddedFont>
    <p:embeddedFont>
      <p:font typeface="Calibri Light" charset="0"/>
      <p:regular r:id="rId12"/>
      <p:italic r:id="rId13"/>
    </p:embeddedFont>
    <p:embeddedFont>
      <p:font typeface="Roboto Medium" charset="0"/>
      <p:regular r:id="rId14"/>
      <p:italic r:id="rId15"/>
    </p:embeddedFon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Roboto" charset="0"/>
      <p:regular r:id="rId20"/>
      <p:bold r:id="rId21"/>
      <p:italic r:id="rId22"/>
      <p:bold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12DC285-CD7F-4A30-9B25-7FCBF48F0DFB}">
          <p14:sldIdLst>
            <p14:sldId id="436"/>
            <p14:sldId id="453"/>
            <p14:sldId id="454"/>
            <p14:sldId id="460"/>
            <p14:sldId id="391"/>
            <p14:sldId id="455"/>
            <p14:sldId id="459"/>
          </p14:sldIdLst>
        </p14:section>
      </p14:sectionLst>
    </p:ext>
    <p:ext uri="{EFAFB233-063F-42B5-8137-9DF3F51BA10A}">
      <p15:sldGuideLst xmlns="" xmlns:p15="http://schemas.microsoft.com/office/powerpoint/2012/main">
        <p15:guide id="3" orient="horz" pos="827" userDrawn="1">
          <p15:clr>
            <a:srgbClr val="A4A3A4"/>
          </p15:clr>
        </p15:guide>
        <p15:guide id="8" orient="horz" pos="4160" userDrawn="1">
          <p15:clr>
            <a:srgbClr val="A4A3A4"/>
          </p15:clr>
        </p15:guide>
        <p15:guide id="9" pos="284" userDrawn="1">
          <p15:clr>
            <a:srgbClr val="A4A3A4"/>
          </p15:clr>
        </p15:guide>
        <p15:guide id="10" pos="739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оробьев Максим Сергеевич" initials="ВМС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EF"/>
    <a:srgbClr val="0044D6"/>
    <a:srgbClr val="006AF6"/>
    <a:srgbClr val="002177"/>
    <a:srgbClr val="CCFF66"/>
    <a:srgbClr val="00FF00"/>
    <a:srgbClr val="006D5C"/>
    <a:srgbClr val="91C44C"/>
    <a:srgbClr val="000066"/>
    <a:srgbClr val="010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6" autoAdjust="0"/>
    <p:restoredTop sz="94552" autoAdjust="0"/>
  </p:normalViewPr>
  <p:slideViewPr>
    <p:cSldViewPr snapToObjects="1">
      <p:cViewPr>
        <p:scale>
          <a:sx n="90" d="100"/>
          <a:sy n="90" d="100"/>
        </p:scale>
        <p:origin x="-1140" y="-462"/>
      </p:cViewPr>
      <p:guideLst>
        <p:guide orient="horz" pos="827"/>
        <p:guide orient="horz" pos="4160"/>
        <p:guide pos="284"/>
        <p:guide pos="73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52800" cy="352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6738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2557-824E-4664-A5B0-BB3FF3966587}" type="datetimeFigureOut">
              <a:rPr lang="ru-RU" smtClean="0"/>
              <a:pPr/>
              <a:t>13.12.2021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6738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776D8-2824-44FB-AC88-36C1ECBA20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12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58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60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881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881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1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970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4488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E5B653C-DDDE-8743-B112-232B66616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26E9DA7C-DF4C-AB4A-990E-C0E8C3D87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BAAEE48-8AFD-A540-8C54-F69AD899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7EF2-DB02-48F2-A152-8D6ED185480F}" type="datetime1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1C7F725E-0872-0943-A7C9-316BC4AF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518244ED-2F2F-F54E-A61F-90EABE3A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252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08111F4-EB58-1C41-B597-CD4E8627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20E77712-97D8-1047-A695-CA62998E7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2423C34D-AE9B-3C43-9298-B7C85B49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0B68-F934-4740-9697-3E8D312A889B}" type="datetime1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80781470-5067-F844-9ECD-C4448F96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DC86B3EB-F89E-354F-96A5-E47AA2E5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50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D062A217-331A-D246-8B98-B0C034C9A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1B42B9A9-A8C0-AC46-A211-C76612B1E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B16FB8A-1753-8D4B-AFB6-63FEE9367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BF87D-9AB5-4AC0-A371-03AF69873B05}" type="datetime1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89243F5-686B-B04A-A77E-1110E35D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959169-EE30-364D-A7E9-D467D622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3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9D0940B-8ED7-2F42-8FF2-1C8A7AEE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C0421DB-79AA-B247-A5C1-93A69837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6E2E8B06-6F48-9A47-AC3D-44C0EE75F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5103-6ECD-4206-87FB-213D943FC95C}" type="datetime1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1E88215B-A757-4345-B78A-8949A623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5C5B23D7-607B-AE40-8C93-1C3EB42F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8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6755428-E721-4F4F-809C-345DC52B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582006D6-0C37-F747-A21D-1C4536F27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539FC41-56C4-2248-81DC-CE6CED7D4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71DB-B9FD-41D8-87F2-460C75663AFB}" type="datetime1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13D2D7-8D30-474B-9649-C80ECC5C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5B1D3B9-DAF4-1444-B491-B90C921C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422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B31095-048B-A944-A1B6-894C6A92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07CA6D2-20D9-9B46-96DC-03A63848E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E4219E63-1956-294E-B535-E1031CE9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490981E-AA58-A14C-A092-A0792BD2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FCBD5-FE88-4C3D-8F10-33BB873717C8}" type="datetime1">
              <a:rPr lang="ru-RU" smtClean="0"/>
              <a:t>13.12.2021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7DEA6D6-A474-C34E-959C-70D924FA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0AA0F39C-2017-3749-AF1D-9FBF2A2D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89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265A288-AE71-6D4C-87C6-108AD704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82897AA-4959-8142-A830-AA2D03053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C5A2F228-A44B-DD44-B7B3-1C4E19B25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2FF0060D-E7CE-7942-879B-3B85B16AF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30DD8F2E-A3EC-E745-B830-F98921A68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26314F88-825B-F540-B5DA-BB439441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73EC-F1AD-4A64-B01A-5630BC28EF46}" type="datetime1">
              <a:rPr lang="ru-RU" smtClean="0"/>
              <a:t>13.12.2021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065C776E-C857-294F-84EC-62A38027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FF51B0FD-8A43-7349-B857-6228FA94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49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A374E5C-F1EB-E24F-B3E6-F3F54954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74D2CF13-6ABE-4E43-AD35-6AB5299D4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8B34-5E2D-4502-B023-414ED2633F7E}" type="datetime1">
              <a:rPr lang="ru-RU" smtClean="0"/>
              <a:t>13.12.2021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31AFA6D8-B18D-224A-B96F-4BBF55AD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819D82D-1D57-3642-977E-580F428C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94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A5A82066-114E-CA4B-82B7-0D0198CBD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03FD2-39DE-42AE-A150-3BEAE47C1063}" type="datetime1">
              <a:rPr lang="ru-RU" smtClean="0"/>
              <a:t>13.12.2021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60A6A738-68A2-3941-A049-AA0935DB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98A2B700-65A8-9647-950A-021C19ED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13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832A0C8-BA46-2040-A231-EA32AC3B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07BD83AC-1937-364E-AAF2-2519D619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DCB7C95-5A6E-B449-8F05-27E4E1910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9A5FB29-3A36-E045-A6D0-A701383E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FDDC-733B-41F5-ABD6-D374EA178285}" type="datetime1">
              <a:rPr lang="ru-RU" smtClean="0"/>
              <a:t>13.12.2021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3E7E135E-A6FC-A743-8B27-9DE5251D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C4A1B7ED-FE18-EB48-AEDF-2BCB7C1D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47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05B2724-EFB7-EA40-BF12-86942EB6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50FD07C4-BBE4-2943-A85E-B48F20852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FBA56B1-312B-1247-B147-E4E671667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B266181-48B5-CD48-8BD3-B74BCC4C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B127E-FDE2-4665-85A3-2A24F8044BA4}" type="datetime1">
              <a:rPr lang="ru-RU" smtClean="0"/>
              <a:t>13.12.2021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A0F3A633-0345-5B45-84CC-1FE001C1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93309FB3-6312-5C48-B03F-CC1888FF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63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B9BB66-59C3-504F-9757-471B3F78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7EEA4BB-6BCE-9040-8404-B357F12B5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2188EC-9119-2349-A48D-E37411808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F3C40-E701-449D-9490-8425AFAA929E}" type="datetime1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2B0D17F-FA94-9340-8CF0-73B1624B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6EFD23B4-16C6-214C-A458-92AB9F2CE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57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796719" y="2060539"/>
            <a:ext cx="10591281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000" b="1" spc="80" dirty="0" smtClean="0">
                <a:solidFill>
                  <a:srgbClr val="0044D6"/>
                </a:solidFill>
                <a:latin typeface="Arial" pitchFamily="34" charset="0"/>
                <a:ea typeface="Roboto Medium" panose="02000000000000000000" pitchFamily="2" charset="0"/>
                <a:cs typeface="Arial" pitchFamily="34" charset="0"/>
              </a:rPr>
              <a:t>Искусственный интеллект по категоризации сообщений пользователя </a:t>
            </a:r>
            <a:r>
              <a:rPr lang="ru-RU" sz="4000" b="1" spc="80" dirty="0">
                <a:solidFill>
                  <a:srgbClr val="0044D6"/>
                </a:solidFill>
                <a:latin typeface="Arial" pitchFamily="34" charset="0"/>
                <a:ea typeface="Roboto Medium" panose="02000000000000000000" pitchFamily="2" charset="0"/>
                <a:cs typeface="Arial" pitchFamily="34" charset="0"/>
              </a:rPr>
              <a:t>ГИС «Активный гражданин Оренбургской области</a:t>
            </a:r>
            <a:r>
              <a:rPr lang="ru-RU" sz="4000" b="1" spc="80" dirty="0">
                <a:solidFill>
                  <a:srgbClr val="0044D6"/>
                </a:solidFill>
                <a:latin typeface="Arial" pitchFamily="34" charset="0"/>
                <a:ea typeface="Roboto Medium" panose="02000000000000000000" pitchFamily="2" charset="0"/>
                <a:cs typeface="Arial" pitchFamily="34" charset="0"/>
              </a:rPr>
              <a:t>»</a:t>
            </a:r>
            <a:endParaRPr lang="ru-RU" sz="4000" b="1" spc="80" dirty="0">
              <a:solidFill>
                <a:srgbClr val="0044D6"/>
              </a:solidFill>
              <a:latin typeface="Arial" pitchFamily="34" charset="0"/>
              <a:ea typeface="Roboto Medium" panose="02000000000000000000" pitchFamily="2" charset="0"/>
              <a:cs typeface="Arial" pitchFamily="34" charset="0"/>
            </a:endParaRPr>
          </a:p>
        </p:txBody>
      </p:sp>
      <p:pic>
        <p:nvPicPr>
          <p:cNvPr id="6" name="Google Shape;85;gc759c6f227_0_244"/>
          <p:cNvPicPr preferRelativeResize="0"/>
          <p:nvPr/>
        </p:nvPicPr>
        <p:blipFill rotWithShape="1">
          <a:blip r:embed="rId3">
            <a:alphaModFix/>
          </a:blip>
          <a:srcRect l="26497"/>
          <a:stretch/>
        </p:blipFill>
        <p:spPr>
          <a:xfrm>
            <a:off x="2656103" y="395365"/>
            <a:ext cx="2548368" cy="794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6;gc759c6f227_0_2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0086" y="205501"/>
            <a:ext cx="1101850" cy="117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519" y="253800"/>
            <a:ext cx="1058400" cy="1077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739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 63">
            <a:extLst>
              <a:ext uri="{FF2B5EF4-FFF2-40B4-BE49-F238E27FC236}">
                <a16:creationId xmlns=""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71319" y="-5476041"/>
            <a:ext cx="1254125" cy="12196763"/>
          </a:xfrm>
          <a:prstGeom prst="rect">
            <a:avLst/>
          </a:prstGeom>
          <a:solidFill>
            <a:srgbClr val="006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862400" y="341770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ahoma" panose="020B0604030504040204" pitchFamily="34" charset="0"/>
              </a:rPr>
              <a:t>О КОМАНДЕ </a:t>
            </a:r>
            <a:endParaRPr lang="ru-RU" sz="2800" b="1" spc="8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Tahoma" panose="020B0604030504040204" pitchFamily="34" charset="0"/>
            </a:endParaRPr>
          </a:p>
        </p:txBody>
      </p:sp>
      <p:pic>
        <p:nvPicPr>
          <p:cNvPr id="10" name="Google Shape;1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27" y="83596"/>
            <a:ext cx="1551748" cy="15814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/>
          <p:cNvSpPr/>
          <p:nvPr/>
        </p:nvSpPr>
        <p:spPr>
          <a:xfrm>
            <a:off x="640858" y="2015414"/>
            <a:ext cx="53971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60EF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Название команды: Перезагрузка</a:t>
            </a:r>
            <a:r>
              <a:rPr lang="ru-RU" sz="2400" b="1" dirty="0" smtClean="0">
                <a:solidFill>
                  <a:srgbClr val="0060EF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  <a:endParaRPr lang="ru-RU" sz="2400" b="1" dirty="0">
              <a:solidFill>
                <a:srgbClr val="0060EF"/>
              </a:solidFill>
              <a:latin typeface="Arial" pitchFamily="34" charset="0"/>
              <a:ea typeface="Tahoma" panose="020B0604030504040204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69146" y="3429000"/>
            <a:ext cx="70908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0060EF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Состав </a:t>
            </a:r>
            <a:r>
              <a:rPr lang="ru-RU" sz="2400" b="1" dirty="0" smtClean="0">
                <a:solidFill>
                  <a:srgbClr val="0060EF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команды: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b="1" dirty="0" err="1">
                <a:solidFill>
                  <a:srgbClr val="0060EF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Коршев</a:t>
            </a:r>
            <a:r>
              <a:rPr lang="ru-RU" sz="2400" b="1" dirty="0">
                <a:solidFill>
                  <a:srgbClr val="0060EF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  <a:r>
              <a:rPr lang="ru-RU" sz="2400" b="1" dirty="0" smtClean="0">
                <a:solidFill>
                  <a:srgbClr val="0060EF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Данил – капитан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b="1" dirty="0" err="1" smtClean="0">
                <a:solidFill>
                  <a:srgbClr val="0060EF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Исхакова</a:t>
            </a:r>
            <a:r>
              <a:rPr lang="ru-RU" sz="2400" b="1" dirty="0" smtClean="0">
                <a:solidFill>
                  <a:srgbClr val="0060EF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Карина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b="1" dirty="0" smtClean="0">
                <a:solidFill>
                  <a:srgbClr val="0060EF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Новикова Дарья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b="1" dirty="0" err="1" smtClean="0">
                <a:solidFill>
                  <a:srgbClr val="0060EF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Гафиятов</a:t>
            </a:r>
            <a:r>
              <a:rPr lang="ru-RU" sz="2400" b="1" dirty="0" smtClean="0">
                <a:solidFill>
                  <a:srgbClr val="0060EF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  <a:r>
              <a:rPr lang="ru-RU" sz="2400" b="1" dirty="0" err="1" smtClean="0">
                <a:solidFill>
                  <a:srgbClr val="0060EF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Ралиф</a:t>
            </a:r>
            <a:endParaRPr lang="ru-RU" sz="2400" b="1" dirty="0">
              <a:solidFill>
                <a:srgbClr val="0060EF"/>
              </a:solidFill>
              <a:latin typeface="Arial" pitchFamily="34" charset="0"/>
              <a:ea typeface="Tahoma" panose="020B0604030504040204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b="1" dirty="0" smtClean="0">
                <a:solidFill>
                  <a:srgbClr val="0060EF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Аитова </a:t>
            </a:r>
            <a:r>
              <a:rPr lang="ru-RU" sz="2400" b="1" dirty="0" err="1" smtClean="0">
                <a:solidFill>
                  <a:srgbClr val="0060EF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Эльвина</a:t>
            </a:r>
            <a:endParaRPr lang="ru-RU" sz="2400" b="1" dirty="0">
              <a:solidFill>
                <a:srgbClr val="0060EF"/>
              </a:solidFill>
              <a:latin typeface="Arial" pitchFamily="34" charset="0"/>
              <a:ea typeface="Tahoma" panose="020B0604030504040204" pitchFamily="34" charset="0"/>
              <a:cs typeface="Arial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2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581" y="1249404"/>
            <a:ext cx="2319072" cy="2253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578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 63">
            <a:extLst>
              <a:ext uri="{FF2B5EF4-FFF2-40B4-BE49-F238E27FC236}">
                <a16:creationId xmlns=""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71319" y="-5476041"/>
            <a:ext cx="1254125" cy="12196763"/>
          </a:xfrm>
          <a:prstGeom prst="rect">
            <a:avLst/>
          </a:prstGeom>
          <a:solidFill>
            <a:srgbClr val="006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862400" y="341770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ahoma" panose="020B0604030504040204" pitchFamily="34" charset="0"/>
              </a:rPr>
              <a:t>О ПРОДУКТЕ. </a:t>
            </a:r>
            <a:r>
              <a:rPr lang="ru-RU" sz="2800" b="1" spc="8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ahoma" panose="020B0604030504040204" pitchFamily="34" charset="0"/>
              </a:rPr>
              <a:t>Техническое решение </a:t>
            </a:r>
            <a:endParaRPr lang="ru-RU" sz="2800" b="1" spc="8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ahoma" panose="020B0604030504040204" pitchFamily="34" charset="0"/>
            </a:endParaRPr>
          </a:p>
        </p:txBody>
      </p:sp>
      <p:pic>
        <p:nvPicPr>
          <p:cNvPr id="10" name="Google Shape;1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87" y="-5204"/>
            <a:ext cx="1551748" cy="15814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3963" y="1576200"/>
            <a:ext cx="11188855" cy="705600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rgbClr val="0060EF"/>
                </a:solidFill>
                <a:latin typeface="Arial" pitchFamily="34" charset="0"/>
                <a:cs typeface="Arial" pitchFamily="34" charset="0"/>
              </a:rPr>
              <a:t>Библиотека                        Сохранение ключевых слов</a:t>
            </a:r>
            <a:endParaRPr lang="ru-RU" sz="3200" b="1" dirty="0">
              <a:solidFill>
                <a:srgbClr val="0060E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3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1" y="2451735"/>
            <a:ext cx="4843814" cy="4042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00" y="3429000"/>
            <a:ext cx="612140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796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 63">
            <a:extLst>
              <a:ext uri="{FF2B5EF4-FFF2-40B4-BE49-F238E27FC236}">
                <a16:creationId xmlns=""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71319" y="-5476041"/>
            <a:ext cx="1254125" cy="12196763"/>
          </a:xfrm>
          <a:prstGeom prst="rect">
            <a:avLst/>
          </a:prstGeom>
          <a:solidFill>
            <a:srgbClr val="006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862400" y="126327"/>
            <a:ext cx="8105775" cy="95410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ahoma" panose="020B0604030504040204" pitchFamily="34" charset="0"/>
              </a:rPr>
              <a:t>О ПРОДУКТЕ. </a:t>
            </a:r>
            <a:r>
              <a:rPr lang="ru-RU" sz="2800" b="1" spc="8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ahoma" panose="020B0604030504040204" pitchFamily="34" charset="0"/>
              </a:rPr>
              <a:t>Разработка </a:t>
            </a:r>
            <a:r>
              <a:rPr lang="ru-RU" sz="2800" b="1" spc="8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ahoma" panose="020B0604030504040204" pitchFamily="34" charset="0"/>
              </a:rPr>
              <a:t>обязательного </a:t>
            </a:r>
            <a:endParaRPr lang="ru-RU" sz="2800" b="1" spc="8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ahoma" panose="020B0604030504040204" pitchFamily="34" charset="0"/>
            </a:endParaRPr>
          </a:p>
          <a:p>
            <a:pPr>
              <a:defRPr/>
            </a:pPr>
            <a:r>
              <a:rPr lang="ru-RU" sz="2800" b="1" spc="8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ahoma" panose="020B0604030504040204" pitchFamily="34" charset="0"/>
              </a:rPr>
              <a:t>и </a:t>
            </a:r>
            <a:r>
              <a:rPr lang="ru-RU" sz="2800" b="1" spc="8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ahoma" panose="020B0604030504040204" pitchFamily="34" charset="0"/>
              </a:rPr>
              <a:t>дополнительного функционала</a:t>
            </a:r>
          </a:p>
        </p:txBody>
      </p:sp>
      <p:pic>
        <p:nvPicPr>
          <p:cNvPr id="10" name="Google Shape;1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27" y="-40708"/>
            <a:ext cx="1551748" cy="15814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34981" y="1653908"/>
            <a:ext cx="11926800" cy="70559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rgbClr val="0060EF"/>
                </a:solidFill>
                <a:latin typeface="Arial" pitchFamily="34" charset="0"/>
                <a:cs typeface="Arial" pitchFamily="34" charset="0"/>
              </a:rPr>
              <a:t>Список тем                                          Шаг 1</a:t>
            </a:r>
            <a:endParaRPr lang="ru-RU" sz="3200" b="1" dirty="0">
              <a:solidFill>
                <a:srgbClr val="0060E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8411119" y="5195253"/>
            <a:ext cx="3114112" cy="705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b="1" dirty="0" smtClean="0">
                <a:solidFill>
                  <a:srgbClr val="0060EF"/>
                </a:solidFill>
                <a:latin typeface="Arial" pitchFamily="34" charset="0"/>
                <a:cs typeface="Arial" pitchFamily="34" charset="0"/>
              </a:rPr>
              <a:t>Шаг 2</a:t>
            </a:r>
            <a:endParaRPr lang="ru-RU" sz="3200" b="1" dirty="0">
              <a:solidFill>
                <a:srgbClr val="0060E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0" y="2590490"/>
            <a:ext cx="6121400" cy="187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Рисунок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323807" y="4637717"/>
            <a:ext cx="4572000" cy="2047875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098" y="2672159"/>
            <a:ext cx="4526600" cy="2159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611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 63">
            <a:extLst>
              <a:ext uri="{FF2B5EF4-FFF2-40B4-BE49-F238E27FC236}">
                <a16:creationId xmlns=""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71319" y="-5476041"/>
            <a:ext cx="1254125" cy="12196763"/>
          </a:xfrm>
          <a:prstGeom prst="rect">
            <a:avLst/>
          </a:prstGeom>
          <a:solidFill>
            <a:srgbClr val="006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862400" y="341770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ahoma" panose="020B0604030504040204" pitchFamily="34" charset="0"/>
              </a:rPr>
              <a:t>О ПРОДУКТЕ. </a:t>
            </a:r>
            <a:r>
              <a:rPr lang="ru-RU" sz="2800" b="1" spc="8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ahoma" panose="020B0604030504040204" pitchFamily="34" charset="0"/>
              </a:rPr>
              <a:t>Уникальность </a:t>
            </a:r>
            <a:endParaRPr lang="ru-RU" sz="2800" b="1" spc="8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ahoma" panose="020B0604030504040204" pitchFamily="34" charset="0"/>
            </a:endParaRPr>
          </a:p>
        </p:txBody>
      </p:sp>
      <p:pic>
        <p:nvPicPr>
          <p:cNvPr id="10" name="Google Shape;1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27" y="83596"/>
            <a:ext cx="1551748" cy="15814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224340" y="1820653"/>
            <a:ext cx="1013304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712788" algn="just"/>
            <a:r>
              <a:rPr lang="ru-RU" sz="2400" b="1" spc="80" dirty="0" smtClean="0">
                <a:solidFill>
                  <a:srgbClr val="0044D6"/>
                </a:solidFill>
                <a:latin typeface="Arial" pitchFamily="34" charset="0"/>
                <a:ea typeface="Roboto Medium" panose="02000000000000000000" pitchFamily="2" charset="0"/>
                <a:cs typeface="Arial" pitchFamily="34" charset="0"/>
              </a:rPr>
              <a:t>Библиотека проекта составлена в соответствии с проблемными направлениями сообщений, принимаемых на портале ГИС «</a:t>
            </a:r>
            <a:r>
              <a:rPr lang="ru-RU" sz="2400" b="1" spc="80" dirty="0">
                <a:solidFill>
                  <a:srgbClr val="0044D6"/>
                </a:solidFill>
                <a:latin typeface="Arial" pitchFamily="34" charset="0"/>
                <a:ea typeface="Roboto Medium" panose="02000000000000000000" pitchFamily="2" charset="0"/>
                <a:cs typeface="Arial" pitchFamily="34" charset="0"/>
              </a:rPr>
              <a:t>А</a:t>
            </a:r>
            <a:r>
              <a:rPr lang="ru-RU" sz="2400" b="1" spc="80" dirty="0" smtClean="0">
                <a:solidFill>
                  <a:srgbClr val="0044D6"/>
                </a:solidFill>
                <a:latin typeface="Arial" pitchFamily="34" charset="0"/>
                <a:ea typeface="Roboto Medium" panose="02000000000000000000" pitchFamily="2" charset="0"/>
                <a:cs typeface="Arial" pitchFamily="34" charset="0"/>
              </a:rPr>
              <a:t>ктивный гражданин»</a:t>
            </a:r>
          </a:p>
          <a:p>
            <a:endParaRPr lang="ru-RU" b="1" spc="80" dirty="0">
              <a:solidFill>
                <a:srgbClr val="0044D6"/>
              </a:solidFill>
              <a:latin typeface="Arial" pitchFamily="34" charset="0"/>
              <a:ea typeface="Roboto Medium" panose="02000000000000000000" pitchFamily="2" charset="0"/>
              <a:cs typeface="Arial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48EA6B2E-A23D-4132-8309-3A44502D3C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10"/>
          <a:stretch/>
        </p:blipFill>
        <p:spPr>
          <a:xfrm>
            <a:off x="451200" y="3429000"/>
            <a:ext cx="3962172" cy="260903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3DAAD4E-8637-4C9C-BA08-3CFBE8FE8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600" y="3379311"/>
            <a:ext cx="4666540" cy="29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 63">
            <a:extLst>
              <a:ext uri="{FF2B5EF4-FFF2-40B4-BE49-F238E27FC236}">
                <a16:creationId xmlns=""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71319" y="-5476041"/>
            <a:ext cx="1254125" cy="12196763"/>
          </a:xfrm>
          <a:prstGeom prst="rect">
            <a:avLst/>
          </a:prstGeom>
          <a:solidFill>
            <a:srgbClr val="006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862400" y="341770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ahoma" panose="020B0604030504040204" pitchFamily="34" charset="0"/>
              </a:rPr>
              <a:t>О ПРОДУКТЕ. </a:t>
            </a:r>
            <a:r>
              <a:rPr lang="ru-RU" sz="2800" b="1" spc="8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ahoma" panose="020B0604030504040204" pitchFamily="34" charset="0"/>
              </a:rPr>
              <a:t>Конкурентное преимущество</a:t>
            </a:r>
            <a:endParaRPr lang="ru-RU" sz="2800" b="1" spc="8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ahoma" panose="020B0604030504040204" pitchFamily="34" charset="0"/>
            </a:endParaRPr>
          </a:p>
        </p:txBody>
      </p:sp>
      <p:pic>
        <p:nvPicPr>
          <p:cNvPr id="10" name="Google Shape;1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27" y="83596"/>
            <a:ext cx="1551748" cy="15814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861101" y="1941998"/>
            <a:ext cx="10879699" cy="20005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712788" algn="just"/>
            <a:r>
              <a:rPr lang="ru-RU" sz="3600" b="1" spc="80" dirty="0" smtClean="0">
                <a:solidFill>
                  <a:srgbClr val="0044D6"/>
                </a:solidFill>
                <a:latin typeface="Arial" pitchFamily="34" charset="0"/>
                <a:ea typeface="Roboto Medium" panose="02000000000000000000" pitchFamily="2" charset="0"/>
                <a:cs typeface="Arial" pitchFamily="34" charset="0"/>
              </a:rPr>
              <a:t>При доработке продукта, он может быть использован как приложение на уровне региона </a:t>
            </a:r>
            <a:endParaRPr lang="ru-RU" sz="3600" b="1" spc="80" dirty="0" smtClean="0">
              <a:solidFill>
                <a:srgbClr val="0044D6"/>
              </a:solidFill>
              <a:latin typeface="Arial" pitchFamily="34" charset="0"/>
              <a:ea typeface="Roboto Medium" panose="02000000000000000000" pitchFamily="2" charset="0"/>
              <a:cs typeface="Arial" pitchFamily="34" charset="0"/>
            </a:endParaRPr>
          </a:p>
          <a:p>
            <a:endParaRPr lang="ru-RU" sz="1600" b="1" spc="80" dirty="0">
              <a:solidFill>
                <a:srgbClr val="0044D6"/>
              </a:solidFill>
              <a:latin typeface="Arial" pitchFamily="34" charset="0"/>
              <a:ea typeface="Roboto Medium" panose="02000000000000000000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9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 63">
            <a:extLst>
              <a:ext uri="{FF2B5EF4-FFF2-40B4-BE49-F238E27FC236}">
                <a16:creationId xmlns=""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71319" y="-5476041"/>
            <a:ext cx="1254125" cy="12196763"/>
          </a:xfrm>
          <a:prstGeom prst="rect">
            <a:avLst/>
          </a:prstGeom>
          <a:solidFill>
            <a:srgbClr val="0060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862400" y="341770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ahoma" panose="020B0604030504040204" pitchFamily="34" charset="0"/>
              </a:rPr>
              <a:t>О ПРОДУКТЕ. </a:t>
            </a:r>
            <a:r>
              <a:rPr lang="ru-RU" sz="2800" b="1" spc="8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Слабые места </a:t>
            </a:r>
            <a:endParaRPr lang="ru-RU" sz="2800" b="1" spc="8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Google Shape;1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27" y="83596"/>
            <a:ext cx="1551748" cy="15814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475437" y="2017800"/>
            <a:ext cx="10879699" cy="36625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712788" algn="just"/>
            <a:r>
              <a:rPr lang="ru-RU" sz="3600" b="1" spc="80" dirty="0" smtClean="0">
                <a:solidFill>
                  <a:srgbClr val="0044D6"/>
                </a:solidFill>
                <a:latin typeface="Arial" pitchFamily="34" charset="0"/>
                <a:ea typeface="Roboto Medium" panose="02000000000000000000" pitchFamily="2" charset="0"/>
                <a:cs typeface="Arial" pitchFamily="34" charset="0"/>
              </a:rPr>
              <a:t>Недостаточность проработки поиска и сравнения ключевых сообщений с категориями. Не реализован </a:t>
            </a:r>
            <a:r>
              <a:rPr lang="ru-RU" sz="3600" b="1" spc="80" dirty="0" err="1" smtClean="0">
                <a:solidFill>
                  <a:srgbClr val="0044D6"/>
                </a:solidFill>
                <a:latin typeface="Arial" pitchFamily="34" charset="0"/>
                <a:ea typeface="Roboto Medium" panose="02000000000000000000" pitchFamily="2" charset="0"/>
                <a:cs typeface="Arial" pitchFamily="34" charset="0"/>
              </a:rPr>
              <a:t>парсинг</a:t>
            </a:r>
            <a:r>
              <a:rPr lang="ru-RU" sz="3600" b="1" spc="80" dirty="0" smtClean="0">
                <a:solidFill>
                  <a:srgbClr val="0044D6"/>
                </a:solidFill>
                <a:latin typeface="Arial" pitchFamily="34" charset="0"/>
                <a:ea typeface="Roboto Medium" panose="02000000000000000000" pitchFamily="2" charset="0"/>
                <a:cs typeface="Arial" pitchFamily="34" charset="0"/>
              </a:rPr>
              <a:t> </a:t>
            </a:r>
            <a:r>
              <a:rPr lang="ru-RU" sz="3600" b="1" spc="80" dirty="0" smtClean="0">
                <a:solidFill>
                  <a:srgbClr val="0044D6"/>
                </a:solidFill>
                <a:latin typeface="Arial" pitchFamily="34" charset="0"/>
                <a:ea typeface="Roboto Medium" panose="02000000000000000000" pitchFamily="2" charset="0"/>
                <a:cs typeface="Arial" pitchFamily="34" charset="0"/>
              </a:rPr>
              <a:t>слов </a:t>
            </a:r>
            <a:r>
              <a:rPr lang="ru-RU" sz="3600" b="1" spc="80" dirty="0">
                <a:solidFill>
                  <a:srgbClr val="0044D6"/>
                </a:solidFill>
                <a:latin typeface="Arial" pitchFamily="34" charset="0"/>
                <a:ea typeface="Roboto Medium" panose="02000000000000000000" pitchFamily="2" charset="0"/>
                <a:cs typeface="Arial" pitchFamily="34" charset="0"/>
              </a:rPr>
              <a:t>в тексте сообщений с последующим сопоставлением со списком проблемных </a:t>
            </a:r>
            <a:r>
              <a:rPr lang="ru-RU" sz="3600" b="1" spc="80" dirty="0" smtClean="0">
                <a:solidFill>
                  <a:srgbClr val="0044D6"/>
                </a:solidFill>
                <a:latin typeface="Arial" pitchFamily="34" charset="0"/>
                <a:ea typeface="Roboto Medium" panose="02000000000000000000" pitchFamily="2" charset="0"/>
                <a:cs typeface="Arial" pitchFamily="34" charset="0"/>
              </a:rPr>
              <a:t>тем. </a:t>
            </a:r>
            <a:endParaRPr lang="ru-RU" sz="3600" b="1" spc="80" dirty="0">
              <a:solidFill>
                <a:srgbClr val="0044D6"/>
              </a:solidFill>
              <a:latin typeface="Arial" pitchFamily="34" charset="0"/>
              <a:ea typeface="Roboto Medium" panose="02000000000000000000" pitchFamily="2" charset="0"/>
              <a:cs typeface="Arial" pitchFamily="34" charset="0"/>
            </a:endParaRPr>
          </a:p>
          <a:p>
            <a:endParaRPr lang="ru-RU" sz="1600" b="1" spc="80" dirty="0">
              <a:solidFill>
                <a:srgbClr val="0044D6"/>
              </a:solidFill>
              <a:latin typeface="Arial" pitchFamily="34" charset="0"/>
              <a:ea typeface="Roboto Medium" panose="02000000000000000000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45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17012</TotalTime>
  <Words>140</Words>
  <Application>Microsoft Office PowerPoint</Application>
  <PresentationFormat>Произвольный</PresentationFormat>
  <Paragraphs>34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Tahoma</vt:lpstr>
      <vt:lpstr>Calibri Light</vt:lpstr>
      <vt:lpstr>Roboto Medium</vt:lpstr>
      <vt:lpstr>Calibri</vt:lpstr>
      <vt:lpstr>Roboto</vt:lpstr>
      <vt:lpstr>Тема Office</vt:lpstr>
      <vt:lpstr>Презентация PowerPoint</vt:lpstr>
      <vt:lpstr>Презентация PowerPoint</vt:lpstr>
      <vt:lpstr>Библиотека                        Сохранение ключевых слов</vt:lpstr>
      <vt:lpstr>Список тем                                          Шаг 1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Nick Zimin</dc:creator>
  <cp:lastModifiedBy>-</cp:lastModifiedBy>
  <cp:revision>884</cp:revision>
  <cp:lastPrinted>2019-09-30T09:52:41Z</cp:lastPrinted>
  <dcterms:created xsi:type="dcterms:W3CDTF">2019-02-14T15:03:49Z</dcterms:created>
  <dcterms:modified xsi:type="dcterms:W3CDTF">2021-12-13T07:48:40Z</dcterms:modified>
</cp:coreProperties>
</file>